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4" r:id="rId3"/>
    <p:sldId id="257" r:id="rId4"/>
    <p:sldId id="258" r:id="rId5"/>
    <p:sldId id="259" r:id="rId6"/>
    <p:sldId id="261" r:id="rId7"/>
    <p:sldId id="291" r:id="rId8"/>
    <p:sldId id="262" r:id="rId9"/>
    <p:sldId id="263" r:id="rId10"/>
    <p:sldId id="264" r:id="rId11"/>
    <p:sldId id="272" r:id="rId12"/>
    <p:sldId id="274" r:id="rId13"/>
    <p:sldId id="276" r:id="rId14"/>
    <p:sldId id="278" r:id="rId15"/>
    <p:sldId id="280" r:id="rId16"/>
    <p:sldId id="282" r:id="rId17"/>
    <p:sldId id="292" r:id="rId18"/>
    <p:sldId id="265" r:id="rId19"/>
    <p:sldId id="266" r:id="rId20"/>
    <p:sldId id="267" r:id="rId21"/>
    <p:sldId id="268" r:id="rId22"/>
    <p:sldId id="284" r:id="rId23"/>
    <p:sldId id="286" r:id="rId24"/>
    <p:sldId id="293" r:id="rId25"/>
    <p:sldId id="283" r:id="rId26"/>
    <p:sldId id="269" r:id="rId27"/>
    <p:sldId id="270" r:id="rId28"/>
    <p:sldId id="287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B35E83A-3A4C-4F3C-A260-2B3FA78C34AE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07141FA-3C25-48B4-AC12-FAA84EC7A7B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Current%20Cooper%20Products\Vacuum%20Assisted%20Delivery\Deutchman%20VAD\videos\Mystic%20VE%20in%20CS%202.avi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OPERATIVE DELIVERY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Dr. Ali F. Al-</a:t>
            </a:r>
            <a:r>
              <a:rPr lang="en-US" sz="2400" i="1" dirty="0" err="1" smtClean="0"/>
              <a:t>Assadi</a:t>
            </a:r>
            <a:endParaRPr lang="en-US" sz="2400" i="1" dirty="0" smtClean="0"/>
          </a:p>
          <a:p>
            <a:r>
              <a:rPr lang="en-US" sz="2400" i="1" dirty="0" smtClean="0"/>
              <a:t> Prof. of Obstetrics &amp; Gynecology</a:t>
            </a:r>
          </a:p>
          <a:p>
            <a:r>
              <a:rPr lang="en-US" sz="2400" i="1" dirty="0" smtClean="0"/>
              <a:t>FICOG</a:t>
            </a:r>
            <a:r>
              <a:rPr lang="en-US" sz="2400" i="1" smtClean="0"/>
              <a:t>, CABOG, ARCOG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1782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It is a tool designed to provide traction, rotation or both to the fetal head when the unaided expulsive efforts of the mother are insufficient to accomplish safe delivery</a:t>
            </a:r>
            <a:r>
              <a:rPr lang="en-US" b="1" dirty="0" smtClean="0"/>
              <a:t>.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TYPES: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n-US" b="1" dirty="0">
                <a:solidFill>
                  <a:schemeClr val="accent2"/>
                </a:solidFill>
              </a:rPr>
              <a:t>Traction : </a:t>
            </a:r>
            <a:r>
              <a:rPr lang="en-US" b="1" dirty="0"/>
              <a:t>has cephalic &amp; pelvic curves </a:t>
            </a:r>
            <a:r>
              <a:rPr lang="en-US" b="1" dirty="0" err="1"/>
              <a:t>eg</a:t>
            </a:r>
            <a:r>
              <a:rPr lang="en-US" b="1" dirty="0"/>
              <a:t>. Simpson.</a:t>
            </a:r>
            <a:endParaRPr lang="en-US" dirty="0"/>
          </a:p>
          <a:p>
            <a:pPr lvl="0"/>
            <a:r>
              <a:rPr lang="en-US" b="1" dirty="0">
                <a:solidFill>
                  <a:schemeClr val="accent2"/>
                </a:solidFill>
              </a:rPr>
              <a:t>Rotation &amp; traction : </a:t>
            </a:r>
            <a:r>
              <a:rPr lang="en-US" b="1" dirty="0"/>
              <a:t>has cephalic curve only ( Kielland).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OBSTETRIC </a:t>
            </a:r>
            <a:r>
              <a:rPr lang="en-US" b="1" i="1" u="sng" dirty="0" smtClean="0"/>
              <a:t>FORCEPS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27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27869"/>
            <a:ext cx="7772400" cy="396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Classification of Forceps</a:t>
            </a:r>
          </a:p>
        </p:txBody>
      </p:sp>
      <p:pic>
        <p:nvPicPr>
          <p:cNvPr id="17411" name="Picture 5" descr="f013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16968"/>
            <a:ext cx="5191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WOF2307&amp;SessionID=4FCD2BEXPQZGVZ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600200"/>
            <a:ext cx="37338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7" descr="WOF2308&amp;SessionID=4FCD2BEXPQZGVZ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738313"/>
            <a:ext cx="29527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2700338" y="933450"/>
            <a:ext cx="333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>
                <a:latin typeface="Candara" pitchFamily="34" charset="0"/>
              </a:rPr>
              <a:t>Williams Obstetrics - 22nd Ed. (2005) </a:t>
            </a:r>
          </a:p>
        </p:txBody>
      </p:sp>
    </p:spTree>
    <p:extLst>
      <p:ext uri="{BB962C8B-B14F-4D97-AF65-F5344CB8AC3E}">
        <p14:creationId xmlns:p14="http://schemas.microsoft.com/office/powerpoint/2010/main" val="5289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WOF2309&amp;SessionID=4FCD2BEXPQZGVZ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371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7" descr="WOF2310&amp;SessionID=4FCD2BEXPQZGVZ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2914650" y="1187450"/>
            <a:ext cx="333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>
                <a:latin typeface="Candara" pitchFamily="34" charset="0"/>
              </a:rPr>
              <a:t>Williams Obstetrics - 22nd Ed. (2005) </a:t>
            </a:r>
          </a:p>
        </p:txBody>
      </p:sp>
    </p:spTree>
    <p:extLst>
      <p:ext uri="{BB962C8B-B14F-4D97-AF65-F5344CB8AC3E}">
        <p14:creationId xmlns:p14="http://schemas.microsoft.com/office/powerpoint/2010/main" val="29191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WOF2311&amp;SessionID=4FCD2BEXPQZGVZ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4495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WOF2305&amp;SessionID=4FCD2BEXPQZGVZH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981200"/>
            <a:ext cx="4086225" cy="3867150"/>
          </a:xfrm>
          <a:noFill/>
        </p:spPr>
      </p:pic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2819400" y="1111250"/>
            <a:ext cx="333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Candara" pitchFamily="34" charset="0"/>
              </a:rPr>
              <a:t>Williams Obstetrics - 22nd Ed. (2005) </a:t>
            </a:r>
          </a:p>
        </p:txBody>
      </p:sp>
    </p:spTree>
    <p:extLst>
      <p:ext uri="{BB962C8B-B14F-4D97-AF65-F5344CB8AC3E}">
        <p14:creationId xmlns:p14="http://schemas.microsoft.com/office/powerpoint/2010/main" val="29500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WOF2312&amp;SessionID=4FCD2BEXPQZGVZ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848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9" descr="WOF2313&amp;SessionID=4FCD2BEXPQZGVZH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1624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2667000" y="1111250"/>
            <a:ext cx="333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Candara" pitchFamily="34" charset="0"/>
              </a:rPr>
              <a:t>Williams Obstetrics - 22nd Ed. (2005) </a:t>
            </a:r>
          </a:p>
        </p:txBody>
      </p:sp>
    </p:spTree>
    <p:extLst>
      <p:ext uri="{BB962C8B-B14F-4D97-AF65-F5344CB8AC3E}">
        <p14:creationId xmlns:p14="http://schemas.microsoft.com/office/powerpoint/2010/main" val="38085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WOF2314&amp;SessionID=4FCD2BEXPQZGVZH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7053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2667000" y="857250"/>
            <a:ext cx="333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>
                <a:latin typeface="Candara" pitchFamily="34" charset="0"/>
              </a:rPr>
              <a:t>Williams Obstetrics - 22nd Ed. (2005) </a:t>
            </a:r>
          </a:p>
        </p:txBody>
      </p:sp>
    </p:spTree>
    <p:extLst>
      <p:ext uri="{BB962C8B-B14F-4D97-AF65-F5344CB8AC3E}">
        <p14:creationId xmlns:p14="http://schemas.microsoft.com/office/powerpoint/2010/main" val="7141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ceps_delivery_demonstration-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25" y="2060849"/>
            <a:ext cx="6135688" cy="44644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Forceps Delivery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The </a:t>
            </a:r>
            <a:r>
              <a:rPr lang="en-US" b="1" dirty="0"/>
              <a:t>most frequent indication is delay in the second stage     of labor caused by abnormal uterine action or failure of the head to rotate adequately.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Maternal </a:t>
            </a:r>
            <a:r>
              <a:rPr lang="en-US" b="1" dirty="0"/>
              <a:t>conditions </a:t>
            </a:r>
            <a:r>
              <a:rPr lang="en-US" b="1" dirty="0" err="1"/>
              <a:t>eg</a:t>
            </a:r>
            <a:r>
              <a:rPr lang="en-US" b="1" dirty="0"/>
              <a:t>. H.T., cardiac dz., pulmonary dz., in which strenuous pushing in the 2</a:t>
            </a:r>
            <a:r>
              <a:rPr lang="en-US" b="1" baseline="30000" dirty="0"/>
              <a:t>nd</a:t>
            </a:r>
            <a:r>
              <a:rPr lang="en-US" b="1" dirty="0"/>
              <a:t> stage is hazardous   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Fetal </a:t>
            </a:r>
            <a:r>
              <a:rPr lang="en-US" b="1" dirty="0"/>
              <a:t>distress is a frequent </a:t>
            </a:r>
            <a:r>
              <a:rPr lang="en-US" b="1" dirty="0" smtClean="0"/>
              <a:t>indication.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Delivery </a:t>
            </a:r>
            <a:r>
              <a:rPr lang="en-US" b="1" dirty="0"/>
              <a:t>of the </a:t>
            </a:r>
            <a:r>
              <a:rPr lang="en-US" b="1" dirty="0" smtClean="0"/>
              <a:t>after coming </a:t>
            </a:r>
            <a:r>
              <a:rPr lang="en-US" b="1" dirty="0"/>
              <a:t>head in a vaginal breech delivery.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/>
              <a:t>INDICATIONS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b="1" dirty="0"/>
              <a:t>The head is fully engaged.</a:t>
            </a:r>
            <a:endParaRPr lang="en-US" dirty="0"/>
          </a:p>
          <a:p>
            <a:pPr lvl="0"/>
            <a:r>
              <a:rPr lang="en-US" b="1" dirty="0"/>
              <a:t>The position of the head should be determined.</a:t>
            </a:r>
            <a:endParaRPr lang="en-US" dirty="0"/>
          </a:p>
          <a:p>
            <a:pPr lvl="0"/>
            <a:r>
              <a:rPr lang="en-US" b="1" dirty="0"/>
              <a:t>The presenting part must be suitable ( </a:t>
            </a:r>
            <a:r>
              <a:rPr lang="en-US" b="1" dirty="0" err="1"/>
              <a:t>Vx</a:t>
            </a:r>
            <a:r>
              <a:rPr lang="en-US" b="1" dirty="0"/>
              <a:t>, face, </a:t>
            </a:r>
            <a:r>
              <a:rPr lang="en-US" b="1" dirty="0" smtClean="0"/>
              <a:t>after coming </a:t>
            </a:r>
            <a:r>
              <a:rPr lang="en-US" b="1" dirty="0"/>
              <a:t>head in breech).</a:t>
            </a:r>
            <a:endParaRPr lang="en-US" dirty="0"/>
          </a:p>
          <a:p>
            <a:pPr lvl="0"/>
            <a:r>
              <a:rPr lang="en-US" b="1" dirty="0"/>
              <a:t>No CPD.</a:t>
            </a:r>
            <a:endParaRPr lang="en-US" dirty="0"/>
          </a:p>
          <a:p>
            <a:pPr lvl="0"/>
            <a:r>
              <a:rPr lang="en-US" b="1" dirty="0"/>
              <a:t>The cx is fully dilated &amp; the membranes ruptured.</a:t>
            </a:r>
            <a:endParaRPr lang="en-US" dirty="0"/>
          </a:p>
          <a:p>
            <a:pPr lvl="0"/>
            <a:r>
              <a:rPr lang="en-US" b="1" dirty="0"/>
              <a:t>The bladder has been emptied.</a:t>
            </a:r>
            <a:endParaRPr lang="en-US" dirty="0"/>
          </a:p>
          <a:p>
            <a:pPr lvl="0"/>
            <a:r>
              <a:rPr lang="en-US" b="1" dirty="0"/>
              <a:t>Analgesia &amp; anesthesia is sufficient for Pt. comfort.</a:t>
            </a:r>
            <a:endParaRPr lang="en-US" dirty="0"/>
          </a:p>
          <a:p>
            <a:pPr lvl="0"/>
            <a:r>
              <a:rPr lang="en-US" b="1" dirty="0"/>
              <a:t>Uterine contractions must be present.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REQUIREMENTS FOR FORCPS </a:t>
            </a:r>
            <a:r>
              <a:rPr lang="en-US" b="1" i="1" dirty="0" smtClean="0"/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 of operative delivery</a:t>
            </a:r>
          </a:p>
          <a:p>
            <a:r>
              <a:rPr lang="en-US" dirty="0" smtClean="0"/>
              <a:t>Indications.</a:t>
            </a:r>
          </a:p>
          <a:p>
            <a:r>
              <a:rPr lang="en-US" dirty="0" smtClean="0"/>
              <a:t>Procedures.</a:t>
            </a:r>
          </a:p>
          <a:p>
            <a:r>
              <a:rPr lang="en-US" dirty="0" smtClean="0"/>
              <a:t>Complications.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i="1" dirty="0">
                <a:solidFill>
                  <a:schemeClr val="accent2"/>
                </a:solidFill>
              </a:rPr>
              <a:t>Maternal: </a:t>
            </a:r>
            <a:r>
              <a:rPr lang="en-US" b="1" dirty="0"/>
              <a:t>injury to uterus, cx &amp;vagina.</a:t>
            </a:r>
            <a:endParaRPr lang="en-US" dirty="0"/>
          </a:p>
          <a:p>
            <a:pPr lvl="0"/>
            <a:r>
              <a:rPr lang="en-US" b="1" i="1" dirty="0">
                <a:solidFill>
                  <a:schemeClr val="accent2"/>
                </a:solidFill>
              </a:rPr>
              <a:t>Fetal: </a:t>
            </a:r>
            <a:r>
              <a:rPr lang="en-US" b="1" dirty="0"/>
              <a:t>injury to face &amp; cranium ( laceration, bruising &amp; serious intracranial injury).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464496"/>
          </a:xfrm>
        </p:spPr>
        <p:txBody>
          <a:bodyPr>
            <a:normAutofit/>
          </a:bodyPr>
          <a:lstStyle/>
          <a:p>
            <a:r>
              <a:rPr lang="en-US" b="1" dirty="0"/>
              <a:t>It is an instrument that employs a suction cup applied to the fetal head. Traction is applied to the cup to aid the mother's expulsive efforts. 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VACUUM EXTRACTER</a:t>
            </a:r>
            <a:endParaRPr lang="en-US" dirty="0"/>
          </a:p>
        </p:txBody>
      </p:sp>
      <p:pic>
        <p:nvPicPr>
          <p:cNvPr id="4" name="Picture 4" descr="mystic 5b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284984"/>
            <a:ext cx="3110795" cy="318199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4" y="3538884"/>
            <a:ext cx="5109087" cy="2770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10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437456"/>
            <a:ext cx="5902102" cy="2351584"/>
          </a:xfrm>
          <a:prstGeom prst="rect">
            <a:avLst/>
          </a:prstGeom>
          <a:noFill/>
        </p:spPr>
      </p:pic>
      <p:pic>
        <p:nvPicPr>
          <p:cNvPr id="3" name="Picture 4" descr="midpelvis axis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r="3751" b="978"/>
          <a:stretch>
            <a:fillRect/>
          </a:stretch>
        </p:blipFill>
        <p:spPr>
          <a:xfrm>
            <a:off x="4860032" y="3707708"/>
            <a:ext cx="2661742" cy="2996107"/>
          </a:xfrm>
          <a:prstGeom prst="rect">
            <a:avLst/>
          </a:prstGeom>
          <a:noFill/>
        </p:spPr>
      </p:pic>
      <p:pic>
        <p:nvPicPr>
          <p:cNvPr id="4" name="Picture 4" descr="floor and outlet axis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51729"/>
          <a:stretch>
            <a:fillRect/>
          </a:stretch>
        </p:blipFill>
        <p:spPr>
          <a:xfrm>
            <a:off x="755576" y="3573016"/>
            <a:ext cx="3275797" cy="3103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9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Axis Animation</a:t>
            </a:r>
          </a:p>
        </p:txBody>
      </p:sp>
      <p:pic>
        <p:nvPicPr>
          <p:cNvPr id="43011" name="Picture 4" descr="Axis of descent and traction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76400"/>
            <a:ext cx="5040313" cy="4052888"/>
          </a:xfrm>
          <a:noFill/>
        </p:spPr>
      </p:pic>
    </p:spTree>
    <p:extLst>
      <p:ext uri="{BB962C8B-B14F-4D97-AF65-F5344CB8AC3E}">
        <p14:creationId xmlns:p14="http://schemas.microsoft.com/office/powerpoint/2010/main" val="3984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cuum_assisted_delivery_demonstration-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25" y="2132856"/>
            <a:ext cx="6135688" cy="43924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Extractor </a:t>
            </a:r>
            <a:r>
              <a:rPr lang="en-US" dirty="0"/>
              <a:t>D</a:t>
            </a:r>
            <a:r>
              <a:rPr lang="en-US" dirty="0" smtClean="0"/>
              <a:t>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9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It has the following advantages over forceps:</a:t>
            </a:r>
            <a:endParaRPr lang="en-US" i="1" dirty="0">
              <a:solidFill>
                <a:schemeClr val="accent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Unlike forceps, it does not occupy space adjacent to the fetal head.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Delivery of a fetus in OP or </a:t>
            </a:r>
            <a:r>
              <a:rPr lang="en-US" b="1" dirty="0" err="1"/>
              <a:t>occipito</a:t>
            </a:r>
            <a:r>
              <a:rPr lang="en-US" b="1" dirty="0"/>
              <a:t>-transverse position doesn't require forced rotation of the head.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It increases the head flexion.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Attempted delivery with the vacuum in the presence of unrecognized disproportion will result in the loss of suction &amp; failure of the procedure.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99592" y="2498584"/>
            <a:ext cx="7408333" cy="3954752"/>
          </a:xfrm>
        </p:spPr>
        <p:txBody>
          <a:bodyPr>
            <a:normAutofit/>
          </a:bodyPr>
          <a:lstStyle/>
          <a:p>
            <a:r>
              <a:rPr lang="en-US" b="1" dirty="0"/>
              <a:t>Are the same as those for forceps with the following exceptions: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Although generally the cx should be fully dilated, it can be used in multiparous women in whom a small rim of cx remains.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The vacuum </a:t>
            </a:r>
            <a:r>
              <a:rPr lang="en-US" b="1" dirty="0" err="1"/>
              <a:t>extr</a:t>
            </a:r>
            <a:r>
              <a:rPr lang="en-US" b="1" dirty="0"/>
              <a:t>. Is contraindicated in preterm delivery.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It must never be used in face &amp; breech </a:t>
            </a:r>
            <a:r>
              <a:rPr lang="en-US" b="1" dirty="0" smtClean="0"/>
              <a:t>presentation.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REQUIRMENT FOR VACUUM </a:t>
            </a:r>
            <a:r>
              <a:rPr lang="en-US" b="1" i="1" dirty="0" smtClean="0"/>
              <a:t>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vaginal lacerations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/>
              <a:t>fetal scalp injuries (lacerations, </a:t>
            </a:r>
            <a:r>
              <a:rPr lang="en-US" b="1" dirty="0" err="1"/>
              <a:t>subaponeurotic</a:t>
            </a:r>
            <a:r>
              <a:rPr lang="en-US" b="1" dirty="0"/>
              <a:t> hemorrhage).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COMPLICATIONS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Molding</a:t>
            </a:r>
          </a:p>
        </p:txBody>
      </p:sp>
      <p:pic>
        <p:nvPicPr>
          <p:cNvPr id="51203" name="Picture 4" descr="Mold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0838" y="1631950"/>
            <a:ext cx="5902325" cy="4213225"/>
          </a:xfrm>
          <a:noFill/>
        </p:spPr>
      </p:pic>
    </p:spTree>
    <p:extLst>
      <p:ext uri="{BB962C8B-B14F-4D97-AF65-F5344CB8AC3E}">
        <p14:creationId xmlns:p14="http://schemas.microsoft.com/office/powerpoint/2010/main" val="10956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Subgaleal Hematoma </a:t>
            </a:r>
          </a:p>
        </p:txBody>
      </p:sp>
      <p:pic>
        <p:nvPicPr>
          <p:cNvPr id="52227" name="Picture 4" descr="subgaleal from brow presentation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46288"/>
            <a:ext cx="3814763" cy="3306762"/>
          </a:xfrm>
          <a:prstGeom prst="rect">
            <a:avLst/>
          </a:prstGeom>
          <a:noFill/>
        </p:spPr>
      </p:pic>
      <p:pic>
        <p:nvPicPr>
          <p:cNvPr id="52228" name="Picture 6" descr="subgaleal from brow presentation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8" b="3105"/>
          <a:stretch>
            <a:fillRect/>
          </a:stretch>
        </p:blipFill>
        <p:spPr>
          <a:xfrm>
            <a:off x="4643438" y="2020888"/>
            <a:ext cx="3814762" cy="3273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4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It is defined as delivery of the fetus through incision in the anterior abdominal &amp; uterine walls.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CAESAREAN SECTION:</a:t>
            </a:r>
            <a:endParaRPr lang="en-US" dirty="0"/>
          </a:p>
        </p:txBody>
      </p:sp>
      <p:pic>
        <p:nvPicPr>
          <p:cNvPr id="4" name="Mystic VE in CS 2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562439"/>
            <a:ext cx="3315568" cy="307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CT of Subgaleal</a:t>
            </a:r>
          </a:p>
        </p:txBody>
      </p:sp>
      <p:pic>
        <p:nvPicPr>
          <p:cNvPr id="53251" name="Picture 4" descr="CT of subgaleal hemato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4475" y="1219200"/>
            <a:ext cx="6113463" cy="4876800"/>
          </a:xfrm>
          <a:noFill/>
        </p:spPr>
      </p:pic>
    </p:spTree>
    <p:extLst>
      <p:ext uri="{BB962C8B-B14F-4D97-AF65-F5344CB8AC3E}">
        <p14:creationId xmlns:p14="http://schemas.microsoft.com/office/powerpoint/2010/main" val="50413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Thank you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Batang" pitchFamily="18" charset="-127"/>
                <a:ea typeface="Batang" pitchFamily="18" charset="-127"/>
              </a:rPr>
              <a:t>Any ?</a:t>
            </a:r>
            <a:endParaRPr lang="en-US" sz="4800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027981"/>
            <a:ext cx="7408333" cy="4569371"/>
          </a:xfrm>
        </p:spPr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+mj-lt"/>
              </a:rPr>
              <a:t>1-maternal/fetal: </a:t>
            </a:r>
            <a:r>
              <a:rPr lang="en-US" b="1" dirty="0">
                <a:latin typeface="+mj-lt"/>
              </a:rPr>
              <a:t>Dystocia (CPD, failed induction of labor, abnormal uterine action).</a:t>
            </a:r>
          </a:p>
          <a:p>
            <a:r>
              <a:rPr lang="en-US" b="1" i="1" dirty="0">
                <a:solidFill>
                  <a:srgbClr val="FF0000"/>
                </a:solidFill>
                <a:latin typeface="+mj-lt"/>
              </a:rPr>
              <a:t>2-Maternal:</a:t>
            </a:r>
            <a:r>
              <a:rPr lang="en-US" b="1" dirty="0">
                <a:latin typeface="+mj-lt"/>
              </a:rPr>
              <a:t>Eclampsia/ severe PE, HELLP syndrome, DM, Cardiac disease, Cervical ca., previous uterine surgery&amp; obstruction to the birth canal(fibroid, </a:t>
            </a:r>
            <a:r>
              <a:rPr lang="en-US" b="1" dirty="0" err="1">
                <a:latin typeface="+mj-lt"/>
              </a:rPr>
              <a:t>ov</a:t>
            </a:r>
            <a:r>
              <a:rPr lang="en-US" b="1" dirty="0">
                <a:latin typeface="+mj-lt"/>
              </a:rPr>
              <a:t>. Tumor).</a:t>
            </a:r>
          </a:p>
          <a:p>
            <a:r>
              <a:rPr lang="en-US" b="1" i="1" dirty="0">
                <a:solidFill>
                  <a:srgbClr val="FF0000"/>
                </a:solidFill>
                <a:latin typeface="+mj-lt"/>
              </a:rPr>
              <a:t>3-Fetal: </a:t>
            </a:r>
            <a:r>
              <a:rPr lang="en-US" b="1" dirty="0">
                <a:latin typeface="+mj-lt"/>
              </a:rPr>
              <a:t>fetal distress, cord prolapse, </a:t>
            </a:r>
            <a:r>
              <a:rPr lang="en-US" b="1" dirty="0" err="1">
                <a:latin typeface="+mj-lt"/>
              </a:rPr>
              <a:t>malpresentation</a:t>
            </a:r>
            <a:r>
              <a:rPr lang="en-US" b="1" dirty="0">
                <a:latin typeface="+mj-lt"/>
              </a:rPr>
              <a:t> (Breech, T-lie, and brow), fetal abnormalities (</a:t>
            </a:r>
            <a:r>
              <a:rPr lang="en-US" b="1" dirty="0" err="1">
                <a:latin typeface="+mj-lt"/>
              </a:rPr>
              <a:t>gastroschisis</a:t>
            </a:r>
            <a:r>
              <a:rPr lang="en-US" b="1" dirty="0">
                <a:latin typeface="+mj-lt"/>
              </a:rPr>
              <a:t>, </a:t>
            </a:r>
            <a:r>
              <a:rPr lang="en-US" b="1" dirty="0" err="1">
                <a:latin typeface="+mj-lt"/>
              </a:rPr>
              <a:t>omphalocele</a:t>
            </a:r>
            <a:r>
              <a:rPr lang="en-US" b="1" dirty="0">
                <a:latin typeface="+mj-lt"/>
              </a:rPr>
              <a:t>).</a:t>
            </a:r>
          </a:p>
          <a:p>
            <a:r>
              <a:rPr lang="en-US" b="1" i="1" dirty="0">
                <a:solidFill>
                  <a:srgbClr val="FF0000"/>
                </a:solidFill>
                <a:latin typeface="+mj-lt"/>
              </a:rPr>
              <a:t>4-Placental:</a:t>
            </a:r>
            <a:r>
              <a:rPr lang="en-US" b="1" dirty="0">
                <a:latin typeface="+mj-lt"/>
              </a:rPr>
              <a:t>placenta previa &amp; abruption placentae.</a:t>
            </a:r>
          </a:p>
          <a:p>
            <a:r>
              <a:rPr lang="en-US" b="1" dirty="0">
                <a:latin typeface="+mj-lt"/>
              </a:rPr>
              <a:t>The most frequent indication for </a:t>
            </a:r>
            <a:r>
              <a:rPr lang="en-US" b="1" dirty="0" err="1">
                <a:latin typeface="+mj-lt"/>
              </a:rPr>
              <a:t>cs</a:t>
            </a:r>
            <a:r>
              <a:rPr lang="en-US" b="1" dirty="0">
                <a:latin typeface="+mj-lt"/>
              </a:rPr>
              <a:t> is Dystocia, which usually present as failure to progress in labor.</a:t>
            </a:r>
          </a:p>
          <a:p>
            <a:endParaRPr lang="en-US" b="1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/>
              <a:t>INDICATIONS: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type refers to the uterine incision rather than the skin incision.</a:t>
            </a:r>
            <a:endParaRPr lang="en-US" dirty="0"/>
          </a:p>
          <a:p>
            <a:r>
              <a:rPr lang="en-US" b="1" i="1" dirty="0">
                <a:solidFill>
                  <a:schemeClr val="accent2"/>
                </a:solidFill>
              </a:rPr>
              <a:t>1-lower segment </a:t>
            </a:r>
            <a:r>
              <a:rPr lang="en-US" b="1" i="1" dirty="0" err="1">
                <a:solidFill>
                  <a:schemeClr val="accent2"/>
                </a:solidFill>
              </a:rPr>
              <a:t>cs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b="1" dirty="0"/>
              <a:t>( transverse incision in the lower segment of the uterus)</a:t>
            </a:r>
            <a:endParaRPr lang="en-US" dirty="0"/>
          </a:p>
          <a:p>
            <a:r>
              <a:rPr lang="en-US" b="1" i="1" dirty="0">
                <a:solidFill>
                  <a:schemeClr val="accent2"/>
                </a:solidFill>
              </a:rPr>
              <a:t>2-upper segment </a:t>
            </a:r>
            <a:r>
              <a:rPr lang="en-US" b="1" i="1" dirty="0" err="1">
                <a:solidFill>
                  <a:schemeClr val="accent2"/>
                </a:solidFill>
              </a:rPr>
              <a:t>cs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b="1" dirty="0"/>
              <a:t>( classical </a:t>
            </a:r>
            <a:r>
              <a:rPr lang="en-US" b="1" dirty="0" err="1"/>
              <a:t>cs</a:t>
            </a:r>
            <a:r>
              <a:rPr lang="en-US" b="1" dirty="0"/>
              <a:t>, vertical upper segment incision).</a:t>
            </a:r>
            <a:endParaRPr lang="en-US" dirty="0"/>
          </a:p>
          <a:p>
            <a:r>
              <a:rPr lang="en-US" b="1" dirty="0"/>
              <a:t>3- </a:t>
            </a:r>
            <a:r>
              <a:rPr lang="en-US" b="1" i="1" dirty="0">
                <a:solidFill>
                  <a:schemeClr val="accent2"/>
                </a:solidFill>
              </a:rPr>
              <a:t>vertical lower segment </a:t>
            </a:r>
            <a:r>
              <a:rPr lang="en-US" b="1" i="1" dirty="0" err="1">
                <a:solidFill>
                  <a:schemeClr val="accent2"/>
                </a:solidFill>
              </a:rPr>
              <a:t>cs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b="1" dirty="0"/>
              <a:t>(De Lee incision).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TYPES OF </a:t>
            </a:r>
            <a:r>
              <a:rPr lang="en-US" b="1" i="1" u="sng" dirty="0" smtClean="0"/>
              <a:t>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912764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2"/>
                </a:solidFill>
              </a:rPr>
              <a:t>The usual operation is lower segment </a:t>
            </a:r>
            <a:r>
              <a:rPr lang="en-US" sz="2400" b="1" i="1" dirty="0" err="1">
                <a:solidFill>
                  <a:schemeClr val="accent2"/>
                </a:solidFill>
              </a:rPr>
              <a:t>cs</a:t>
            </a:r>
            <a:r>
              <a:rPr lang="en-US" sz="2400" b="1" i="1" dirty="0">
                <a:solidFill>
                  <a:schemeClr val="accent2"/>
                </a:solidFill>
              </a:rPr>
              <a:t>, classical </a:t>
            </a:r>
            <a:r>
              <a:rPr lang="en-US" sz="2400" b="1" i="1" dirty="0" err="1">
                <a:solidFill>
                  <a:schemeClr val="accent2"/>
                </a:solidFill>
              </a:rPr>
              <a:t>cs</a:t>
            </a:r>
            <a:r>
              <a:rPr lang="en-US" sz="2400" b="1" i="1" dirty="0">
                <a:solidFill>
                  <a:schemeClr val="accent2"/>
                </a:solidFill>
              </a:rPr>
              <a:t> is indicated in the followings: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</a:t>
            </a:r>
            <a:r>
              <a:rPr lang="en-US" sz="2400" dirty="0"/>
              <a:t>preterm fetus presents by breech ( De Lee op.).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</a:t>
            </a:r>
            <a:r>
              <a:rPr lang="en-US" sz="2400" dirty="0"/>
              <a:t>the fetal lie is transverse.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</a:t>
            </a:r>
            <a:r>
              <a:rPr lang="en-US" sz="2400" dirty="0"/>
              <a:t>access to the lower segment is restricted because of fibroid or rarely dense adhesions.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when </a:t>
            </a:r>
            <a:r>
              <a:rPr lang="en-US" sz="2400" dirty="0"/>
              <a:t>hysterectomy will immediately follow the </a:t>
            </a:r>
            <a:r>
              <a:rPr lang="en-US" sz="2400" dirty="0" err="1"/>
              <a:t>cs</a:t>
            </a:r>
            <a:r>
              <a:rPr lang="en-US" sz="2400" dirty="0"/>
              <a:t> 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postmortem </a:t>
            </a:r>
            <a:r>
              <a:rPr lang="en-US" sz="2400" dirty="0"/>
              <a:t>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</a:t>
            </a:r>
            <a:r>
              <a:rPr lang="en-US" sz="2400" dirty="0"/>
              <a:t>when invasive cx </a:t>
            </a:r>
            <a:r>
              <a:rPr lang="en-US" sz="2400" dirty="0" err="1"/>
              <a:t>ca</a:t>
            </a:r>
            <a:r>
              <a:rPr lang="en-US" sz="2400" dirty="0"/>
              <a:t> is present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215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Child_Birt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25" y="2674938"/>
            <a:ext cx="6135688" cy="34512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segment 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risk of maternal </a:t>
            </a:r>
            <a:r>
              <a:rPr lang="en-US" b="1" dirty="0" smtClean="0"/>
              <a:t>death </a:t>
            </a:r>
            <a:r>
              <a:rPr lang="en-US" b="1" dirty="0"/>
              <a:t>from </a:t>
            </a:r>
            <a:r>
              <a:rPr lang="en-US" b="1" dirty="0" err="1"/>
              <a:t>cs</a:t>
            </a:r>
            <a:r>
              <a:rPr lang="en-US" b="1" dirty="0"/>
              <a:t> is 4-6 times greater than from vaginal delivery</a:t>
            </a:r>
            <a:r>
              <a:rPr lang="en-US" b="1" dirty="0" smtClean="0"/>
              <a:t>. the </a:t>
            </a:r>
            <a:r>
              <a:rPr lang="en-US" b="1" dirty="0"/>
              <a:t>overall M.R. from </a:t>
            </a:r>
            <a:r>
              <a:rPr lang="en-US" b="1" dirty="0" err="1"/>
              <a:t>cs</a:t>
            </a:r>
            <a:r>
              <a:rPr lang="en-US" b="1" dirty="0"/>
              <a:t> is currently &lt; 1:1000. the complications are: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hemorrhage.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Postoperative sepsis.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Injury to the nearby structures.</a:t>
            </a: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b="1" dirty="0"/>
              <a:t>Thromboembolic disease.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MORBIDITY &amp; </a:t>
            </a:r>
            <a:r>
              <a:rPr lang="en-US" b="1" i="1" u="sng" dirty="0" smtClean="0"/>
              <a:t>MORTALITY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Mean removal of the uterus at time of </a:t>
            </a:r>
            <a:r>
              <a:rPr lang="en-US" b="1" dirty="0" err="1"/>
              <a:t>cs</a:t>
            </a:r>
            <a:r>
              <a:rPr lang="en-US" b="1" dirty="0"/>
              <a:t> this may be life saving in cases </a:t>
            </a:r>
            <a:r>
              <a:rPr lang="en-US" b="1" dirty="0" smtClean="0"/>
              <a:t>of:</a:t>
            </a:r>
          </a:p>
          <a:p>
            <a:r>
              <a:rPr lang="en-US" b="1" dirty="0" smtClean="0"/>
              <a:t> </a:t>
            </a:r>
            <a:r>
              <a:rPr lang="en-US" b="1" dirty="0"/>
              <a:t>PPH not responding to conservative </a:t>
            </a:r>
            <a:r>
              <a:rPr lang="en-US" b="1" dirty="0" smtClean="0"/>
              <a:t>treatment.</a:t>
            </a:r>
          </a:p>
          <a:p>
            <a:r>
              <a:rPr lang="en-US" b="1" dirty="0" smtClean="0"/>
              <a:t> </a:t>
            </a:r>
            <a:r>
              <a:rPr lang="en-US" b="1" dirty="0" err="1"/>
              <a:t>ca</a:t>
            </a:r>
            <a:r>
              <a:rPr lang="en-US" b="1" dirty="0"/>
              <a:t> </a:t>
            </a:r>
            <a:r>
              <a:rPr lang="en-US" b="1" dirty="0" smtClean="0"/>
              <a:t>cx</a:t>
            </a:r>
          </a:p>
          <a:p>
            <a:r>
              <a:rPr lang="en-US" b="1" dirty="0" smtClean="0"/>
              <a:t> </a:t>
            </a:r>
            <a:r>
              <a:rPr lang="en-US" b="1" dirty="0" err="1"/>
              <a:t>plcenta</a:t>
            </a:r>
            <a:r>
              <a:rPr lang="en-US" b="1" dirty="0"/>
              <a:t> </a:t>
            </a:r>
            <a:r>
              <a:rPr lang="en-US" b="1" dirty="0" err="1"/>
              <a:t>percreta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smtClean="0"/>
              <a:t> </a:t>
            </a:r>
            <a:r>
              <a:rPr lang="en-US" b="1" dirty="0"/>
              <a:t>severe damage to the uterus from rupture.          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u="sng" dirty="0"/>
              <a:t>CAESAREAN HYSTERECTOMY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</TotalTime>
  <Words>826</Words>
  <Application>Microsoft Office PowerPoint</Application>
  <PresentationFormat>On-screen Show (4:3)</PresentationFormat>
  <Paragraphs>98</Paragraphs>
  <Slides>31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Waveform</vt:lpstr>
      <vt:lpstr>OPERATIVE DELIVERY </vt:lpstr>
      <vt:lpstr>Aim</vt:lpstr>
      <vt:lpstr>CAESAREAN SECTION:</vt:lpstr>
      <vt:lpstr>INDICATIONS: </vt:lpstr>
      <vt:lpstr>TYPES OF OPERATION</vt:lpstr>
      <vt:lpstr>PowerPoint Presentation</vt:lpstr>
      <vt:lpstr>Lower segment CS</vt:lpstr>
      <vt:lpstr>MORBIDITY &amp; MORTALITY</vt:lpstr>
      <vt:lpstr>CAESAREAN HYSTERECTOMY</vt:lpstr>
      <vt:lpstr>OBSTETRIC FORCEPS</vt:lpstr>
      <vt:lpstr>Classification of Forceps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Forceps Delivery </vt:lpstr>
      <vt:lpstr>INDICATIONS</vt:lpstr>
      <vt:lpstr>REQUIREMENTS FOR FORCPS DELIVERY</vt:lpstr>
      <vt:lpstr>COMPLICATIONS</vt:lpstr>
      <vt:lpstr>VACUUM EXTRACTER</vt:lpstr>
      <vt:lpstr>PowerPoint Presentation</vt:lpstr>
      <vt:lpstr>Axis Animation</vt:lpstr>
      <vt:lpstr>Vacuum Extractor Delivery</vt:lpstr>
      <vt:lpstr>PowerPoint Presentation</vt:lpstr>
      <vt:lpstr>REQUIRMENT FOR VACUUM EXTRACTION</vt:lpstr>
      <vt:lpstr>COMPLICATIONS</vt:lpstr>
      <vt:lpstr>Molding</vt:lpstr>
      <vt:lpstr>Subgaleal Hematoma </vt:lpstr>
      <vt:lpstr>CT of Subgaleal</vt:lpstr>
      <vt:lpstr>Any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OPERATIVE DELIVERY</dc:title>
  <dc:creator>Lenovo</dc:creator>
  <cp:lastModifiedBy>Lenovo</cp:lastModifiedBy>
  <cp:revision>10</cp:revision>
  <dcterms:created xsi:type="dcterms:W3CDTF">2014-02-12T02:23:04Z</dcterms:created>
  <dcterms:modified xsi:type="dcterms:W3CDTF">2016-03-28T05:03:57Z</dcterms:modified>
</cp:coreProperties>
</file>